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3" r:id="rId4"/>
  </p:sldMasterIdLst>
  <p:sldIdLst>
    <p:sldId id="257" r:id="rId5"/>
    <p:sldId id="262" r:id="rId6"/>
    <p:sldId id="263" r:id="rId7"/>
    <p:sldId id="264" r:id="rId8"/>
    <p:sldId id="265" r:id="rId9"/>
    <p:sldId id="266" r:id="rId10"/>
    <p:sldId id="267" r:id="rId11"/>
    <p:sldId id="268" r:id="rId12"/>
    <p:sldId id="270"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344529"/>
    <a:srgbClr val="2B3922"/>
    <a:srgbClr val="2E3722"/>
    <a:srgbClr val="FCF7F1"/>
    <a:srgbClr val="B8D233"/>
    <a:srgbClr val="5CC6D6"/>
    <a:srgbClr val="F8D22F"/>
    <a:srgbClr val="F03F2B"/>
    <a:srgbClr val="3488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22DE8B-64D3-4A30-AA17-3E383DABAE84}" v="134" dt="2019-12-02T08:23:42.4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11/30/2019</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02332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51007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11/30/2019</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11/30/2019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11/30/2019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11/30/2019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11/30/2019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11/30/2019</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11/30/2019</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11/30/2019</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 id="2147483664" r:id="rId10"/>
    <p:sldLayoutId id="2147483666"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close up of a logo&#10;&#10;Description automatically generated">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r="-1"/>
          <a:stretch/>
        </p:blipFill>
        <p:spPr>
          <a:xfrm>
            <a:off x="26524" y="10"/>
            <a:ext cx="12191979"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7755981" y="2370483"/>
            <a:ext cx="3135859" cy="2076124"/>
          </a:xfrm>
        </p:spPr>
        <p:txBody>
          <a:bodyPr>
            <a:normAutofit/>
          </a:bodyPr>
          <a:lstStyle/>
          <a:p>
            <a:r>
              <a:rPr lang="en-US" sz="3600" dirty="0">
                <a:solidFill>
                  <a:schemeClr val="tx1"/>
                </a:solidFill>
                <a:latin typeface="Avenir Next LT Pro Light" panose="020B0304020202020204" pitchFamily="34" charset="0"/>
              </a:rPr>
              <a:t>ESSENTIAL SKILLS FOR ANGULAR</a:t>
            </a:r>
          </a:p>
        </p:txBody>
      </p:sp>
      <p:pic>
        <p:nvPicPr>
          <p:cNvPr id="1028" name="Picture 4" descr="Image result for angular logo&quot;">
            <a:extLst>
              <a:ext uri="{FF2B5EF4-FFF2-40B4-BE49-F238E27FC236}">
                <a16:creationId xmlns:a16="http://schemas.microsoft.com/office/drawing/2014/main" id="{A5F5851E-34B4-4FAA-A32F-870A87B8B7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1010" y="2390938"/>
            <a:ext cx="2076124" cy="2076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0AD7BF3-1D76-4123-AF9E-802E82B9E1C7}"/>
              </a:ext>
            </a:extLst>
          </p:cNvPr>
          <p:cNvSpPr/>
          <p:nvPr/>
        </p:nvSpPr>
        <p:spPr>
          <a:xfrm>
            <a:off x="3792721" y="526612"/>
            <a:ext cx="3982180" cy="923330"/>
          </a:xfrm>
          <a:prstGeom prst="rect">
            <a:avLst/>
          </a:prstGeom>
        </p:spPr>
        <p:txBody>
          <a:bodyPr wrap="none">
            <a:spAutoFit/>
          </a:bodyPr>
          <a:lstStyle/>
          <a:p>
            <a:pPr algn="ctr"/>
            <a:r>
              <a:rPr lang="en-IN" sz="5400" dirty="0">
                <a:solidFill>
                  <a:schemeClr val="bg1">
                    <a:lumMod val="50000"/>
                  </a:schemeClr>
                </a:solidFill>
                <a:latin typeface="Aharoni" panose="02010803020104030203" pitchFamily="2" charset="-79"/>
                <a:cs typeface="Aharoni" panose="02010803020104030203" pitchFamily="2" charset="-79"/>
              </a:rPr>
              <a:t>C</a:t>
            </a:r>
            <a:r>
              <a:rPr lang="en-IN" sz="5400" dirty="0">
                <a:solidFill>
                  <a:schemeClr val="bg1"/>
                </a:solidFill>
                <a:latin typeface="Aharoni" panose="02010803020104030203" pitchFamily="2" charset="-79"/>
                <a:cs typeface="Aharoni" panose="02010803020104030203" pitchFamily="2" charset="-79"/>
              </a:rPr>
              <a:t>ontact </a:t>
            </a:r>
            <a:r>
              <a:rPr lang="en-IN" sz="5400" dirty="0">
                <a:solidFill>
                  <a:schemeClr val="bg1">
                    <a:lumMod val="50000"/>
                  </a:schemeClr>
                </a:solidFill>
                <a:latin typeface="Aharoni" panose="02010803020104030203" pitchFamily="2" charset="-79"/>
                <a:cs typeface="Aharoni" panose="02010803020104030203" pitchFamily="2" charset="-79"/>
              </a:rPr>
              <a:t>m</a:t>
            </a:r>
            <a:r>
              <a:rPr lang="en-IN" sz="5400" dirty="0">
                <a:solidFill>
                  <a:schemeClr val="bg1"/>
                </a:solidFill>
                <a:latin typeface="Aharoni" panose="02010803020104030203" pitchFamily="2" charset="-79"/>
                <a:cs typeface="Aharoni" panose="02010803020104030203" pitchFamily="2" charset="-79"/>
              </a:rPr>
              <a:t>e!</a:t>
            </a:r>
          </a:p>
        </p:txBody>
      </p:sp>
      <p:sp>
        <p:nvSpPr>
          <p:cNvPr id="4" name="Rectangle 3">
            <a:extLst>
              <a:ext uri="{FF2B5EF4-FFF2-40B4-BE49-F238E27FC236}">
                <a16:creationId xmlns:a16="http://schemas.microsoft.com/office/drawing/2014/main" id="{FA217C33-7E34-4EDA-9F2A-84655AAD113D}"/>
              </a:ext>
            </a:extLst>
          </p:cNvPr>
          <p:cNvSpPr/>
          <p:nvPr/>
        </p:nvSpPr>
        <p:spPr>
          <a:xfrm>
            <a:off x="3610048" y="1573052"/>
            <a:ext cx="4036682" cy="923330"/>
          </a:xfrm>
          <a:prstGeom prst="rect">
            <a:avLst/>
          </a:prstGeom>
        </p:spPr>
        <p:txBody>
          <a:bodyPr wrap="none">
            <a:spAutoFit/>
          </a:bodyPr>
          <a:lstStyle/>
          <a:p>
            <a:pPr algn="ctr"/>
            <a:r>
              <a:rPr lang="en-IN" sz="5400" dirty="0">
                <a:solidFill>
                  <a:schemeClr val="bg1">
                    <a:lumMod val="50000"/>
                  </a:schemeClr>
                </a:solidFill>
                <a:latin typeface="Aharoni" panose="02010803020104030203" pitchFamily="2" charset="-79"/>
                <a:cs typeface="Aharoni" panose="02010803020104030203" pitchFamily="2" charset="-79"/>
              </a:rPr>
              <a:t>Nitin Pandit</a:t>
            </a:r>
          </a:p>
        </p:txBody>
      </p:sp>
      <p:sp>
        <p:nvSpPr>
          <p:cNvPr id="5" name="Rectangle 4">
            <a:extLst>
              <a:ext uri="{FF2B5EF4-FFF2-40B4-BE49-F238E27FC236}">
                <a16:creationId xmlns:a16="http://schemas.microsoft.com/office/drawing/2014/main" id="{D7999E77-5B15-4297-AE6C-4041A60B3B78}"/>
              </a:ext>
            </a:extLst>
          </p:cNvPr>
          <p:cNvSpPr/>
          <p:nvPr/>
        </p:nvSpPr>
        <p:spPr>
          <a:xfrm>
            <a:off x="2516730" y="2311716"/>
            <a:ext cx="6534161" cy="769441"/>
          </a:xfrm>
          <a:prstGeom prst="rect">
            <a:avLst/>
          </a:prstGeom>
        </p:spPr>
        <p:txBody>
          <a:bodyPr wrap="none">
            <a:spAutoFit/>
          </a:bodyPr>
          <a:lstStyle/>
          <a:p>
            <a:r>
              <a:rPr lang="en-IN" sz="4400" dirty="0">
                <a:solidFill>
                  <a:schemeClr val="bg1">
                    <a:lumMod val="50000"/>
                  </a:schemeClr>
                </a:solidFill>
                <a:latin typeface="Aharoni" panose="02010803020104030203" pitchFamily="2" charset="-79"/>
                <a:cs typeface="Aharoni" panose="02010803020104030203" pitchFamily="2" charset="-79"/>
              </a:rPr>
              <a:t>donlynitin@outlook.com</a:t>
            </a:r>
          </a:p>
        </p:txBody>
      </p:sp>
      <p:grpSp>
        <p:nvGrpSpPr>
          <p:cNvPr id="8" name="Group 7">
            <a:extLst>
              <a:ext uri="{FF2B5EF4-FFF2-40B4-BE49-F238E27FC236}">
                <a16:creationId xmlns:a16="http://schemas.microsoft.com/office/drawing/2014/main" id="{DE93F630-B6F3-484E-BD79-69927AA26BA8}"/>
              </a:ext>
            </a:extLst>
          </p:cNvPr>
          <p:cNvGrpSpPr/>
          <p:nvPr/>
        </p:nvGrpSpPr>
        <p:grpSpPr>
          <a:xfrm>
            <a:off x="2935914" y="3078869"/>
            <a:ext cx="5695790" cy="1264815"/>
            <a:chOff x="3214906" y="3095938"/>
            <a:chExt cx="5695790" cy="1264815"/>
          </a:xfrm>
        </p:grpSpPr>
        <p:sp>
          <p:nvSpPr>
            <p:cNvPr id="2" name="object 4">
              <a:extLst>
                <a:ext uri="{FF2B5EF4-FFF2-40B4-BE49-F238E27FC236}">
                  <a16:creationId xmlns:a16="http://schemas.microsoft.com/office/drawing/2014/main" id="{52BE29FA-7C99-4A86-92AE-F59B2D06EC1A}"/>
                </a:ext>
              </a:extLst>
            </p:cNvPr>
            <p:cNvSpPr/>
            <p:nvPr/>
          </p:nvSpPr>
          <p:spPr>
            <a:xfrm>
              <a:off x="7823751" y="3095938"/>
              <a:ext cx="657640" cy="708198"/>
            </a:xfrm>
            <a:prstGeom prst="rect">
              <a:avLst/>
            </a:prstGeom>
            <a:blipFill>
              <a:blip r:embed="rId2" cstate="print"/>
              <a:stretch>
                <a:fillRect/>
              </a:stretch>
            </a:blipFill>
          </p:spPr>
          <p:txBody>
            <a:bodyPr wrap="square" lIns="0" tIns="0" rIns="0" bIns="0" rtlCol="0"/>
            <a:lstStyle/>
            <a:p>
              <a:endParaRPr/>
            </a:p>
          </p:txBody>
        </p:sp>
        <p:sp>
          <p:nvSpPr>
            <p:cNvPr id="6" name="Rectangle 5">
              <a:extLst>
                <a:ext uri="{FF2B5EF4-FFF2-40B4-BE49-F238E27FC236}">
                  <a16:creationId xmlns:a16="http://schemas.microsoft.com/office/drawing/2014/main" id="{8FD40772-8C36-4A88-98A9-9397B919CEBF}"/>
                </a:ext>
              </a:extLst>
            </p:cNvPr>
            <p:cNvSpPr/>
            <p:nvPr/>
          </p:nvSpPr>
          <p:spPr>
            <a:xfrm>
              <a:off x="3214906" y="3191203"/>
              <a:ext cx="5695790" cy="584775"/>
            </a:xfrm>
            <a:prstGeom prst="rect">
              <a:avLst/>
            </a:prstGeom>
          </p:spPr>
          <p:txBody>
            <a:bodyPr wrap="none">
              <a:spAutoFit/>
            </a:bodyPr>
            <a:lstStyle/>
            <a:p>
              <a:r>
                <a:rPr lang="en-IN" sz="3200" dirty="0">
                  <a:solidFill>
                    <a:schemeClr val="bg1">
                      <a:lumMod val="50000"/>
                    </a:schemeClr>
                  </a:solidFill>
                  <a:latin typeface="Aharoni" panose="02010803020104030203" pitchFamily="2" charset="-79"/>
                  <a:cs typeface="Aharoni" panose="02010803020104030203" pitchFamily="2" charset="-79"/>
                </a:rPr>
                <a:t>(Solution Consultant at         )</a:t>
              </a:r>
            </a:p>
          </p:txBody>
        </p:sp>
        <p:sp>
          <p:nvSpPr>
            <p:cNvPr id="7" name="Rectangle 6">
              <a:extLst>
                <a:ext uri="{FF2B5EF4-FFF2-40B4-BE49-F238E27FC236}">
                  <a16:creationId xmlns:a16="http://schemas.microsoft.com/office/drawing/2014/main" id="{F8939C33-4371-46AA-B360-EAFA44855510}"/>
                </a:ext>
              </a:extLst>
            </p:cNvPr>
            <p:cNvSpPr/>
            <p:nvPr/>
          </p:nvSpPr>
          <p:spPr>
            <a:xfrm>
              <a:off x="3248105" y="3775978"/>
              <a:ext cx="5652411" cy="584775"/>
            </a:xfrm>
            <a:prstGeom prst="rect">
              <a:avLst/>
            </a:prstGeom>
          </p:spPr>
          <p:txBody>
            <a:bodyPr wrap="square">
              <a:spAutoFit/>
            </a:bodyPr>
            <a:lstStyle/>
            <a:p>
              <a:r>
                <a:rPr lang="en-IN" sz="3200" dirty="0">
                  <a:solidFill>
                    <a:schemeClr val="bg1">
                      <a:lumMod val="50000"/>
                    </a:schemeClr>
                  </a:solidFill>
                  <a:latin typeface="Aharoni" panose="02010803020104030203" pitchFamily="2" charset="-79"/>
                  <a:cs typeface="Aharoni" panose="02010803020104030203" pitchFamily="2" charset="-79"/>
                </a:rPr>
                <a:t>      (Founder at            )</a:t>
              </a:r>
            </a:p>
          </p:txBody>
        </p:sp>
        <p:pic>
          <p:nvPicPr>
            <p:cNvPr id="9218" name="Picture 2">
              <a:extLst>
                <a:ext uri="{FF2B5EF4-FFF2-40B4-BE49-F238E27FC236}">
                  <a16:creationId xmlns:a16="http://schemas.microsoft.com/office/drawing/2014/main" id="{702A0601-EAED-4D60-B98A-333D7485B0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8243" y="3839418"/>
              <a:ext cx="1018893" cy="417235"/>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Rectangle 9">
            <a:extLst>
              <a:ext uri="{FF2B5EF4-FFF2-40B4-BE49-F238E27FC236}">
                <a16:creationId xmlns:a16="http://schemas.microsoft.com/office/drawing/2014/main" id="{70619DB3-FB37-469A-8B7F-418B24E51F0A}"/>
              </a:ext>
            </a:extLst>
          </p:cNvPr>
          <p:cNvSpPr/>
          <p:nvPr/>
        </p:nvSpPr>
        <p:spPr>
          <a:xfrm>
            <a:off x="2677831" y="5085916"/>
            <a:ext cx="6211957" cy="769441"/>
          </a:xfrm>
          <a:prstGeom prst="rect">
            <a:avLst/>
          </a:prstGeom>
        </p:spPr>
        <p:txBody>
          <a:bodyPr wrap="none">
            <a:spAutoFit/>
          </a:bodyPr>
          <a:lstStyle/>
          <a:p>
            <a:r>
              <a:rPr lang="en-IN" sz="4400" dirty="0">
                <a:solidFill>
                  <a:schemeClr val="bg1">
                    <a:lumMod val="50000"/>
                  </a:schemeClr>
                </a:solidFill>
                <a:latin typeface="Aharoni" panose="02010803020104030203" pitchFamily="2" charset="-79"/>
                <a:cs typeface="Aharoni" panose="02010803020104030203" pitchFamily="2" charset="-79"/>
              </a:rPr>
              <a:t>www.Nitin-Pandit.com</a:t>
            </a:r>
          </a:p>
        </p:txBody>
      </p:sp>
      <p:sp>
        <p:nvSpPr>
          <p:cNvPr id="11" name="Rectangle 10">
            <a:extLst>
              <a:ext uri="{FF2B5EF4-FFF2-40B4-BE49-F238E27FC236}">
                <a16:creationId xmlns:a16="http://schemas.microsoft.com/office/drawing/2014/main" id="{FC4A71CF-7573-4EA1-8970-616B7EC9B42E}"/>
              </a:ext>
            </a:extLst>
          </p:cNvPr>
          <p:cNvSpPr/>
          <p:nvPr/>
        </p:nvSpPr>
        <p:spPr>
          <a:xfrm>
            <a:off x="2749165" y="4472382"/>
            <a:ext cx="6069290" cy="584775"/>
          </a:xfrm>
          <a:prstGeom prst="rect">
            <a:avLst/>
          </a:prstGeom>
        </p:spPr>
        <p:txBody>
          <a:bodyPr wrap="none">
            <a:spAutoFit/>
          </a:bodyPr>
          <a:lstStyle/>
          <a:p>
            <a:r>
              <a:rPr lang="en-IN" sz="3200" dirty="0">
                <a:solidFill>
                  <a:schemeClr val="bg1">
                    <a:lumMod val="50000"/>
                  </a:schemeClr>
                </a:solidFill>
                <a:latin typeface="Aharoni" panose="02010803020104030203" pitchFamily="2" charset="-79"/>
                <a:cs typeface="Aharoni" panose="02010803020104030203" pitchFamily="2" charset="-79"/>
              </a:rPr>
              <a:t>(Awarded MVP by                 )</a:t>
            </a:r>
          </a:p>
        </p:txBody>
      </p:sp>
      <p:pic>
        <p:nvPicPr>
          <p:cNvPr id="9222" name="Picture 6" descr="Image result for microsoft logo&quot;">
            <a:extLst>
              <a:ext uri="{FF2B5EF4-FFF2-40B4-BE49-F238E27FC236}">
                <a16:creationId xmlns:a16="http://schemas.microsoft.com/office/drawing/2014/main" id="{D063D872-32B1-41F6-9F30-D83E85B194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18697" y="4024792"/>
            <a:ext cx="1480930" cy="1480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0331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A8694D-CFA8-40F1-BB7E-120BF3658C8F}"/>
              </a:ext>
            </a:extLst>
          </p:cNvPr>
          <p:cNvSpPr/>
          <p:nvPr/>
        </p:nvSpPr>
        <p:spPr>
          <a:xfrm>
            <a:off x="5808902" y="1203500"/>
            <a:ext cx="574196" cy="707886"/>
          </a:xfrm>
          <a:prstGeom prst="rect">
            <a:avLst/>
          </a:prstGeom>
        </p:spPr>
        <p:txBody>
          <a:bodyPr wrap="none">
            <a:spAutoFit/>
          </a:bodyPr>
          <a:lstStyle/>
          <a:p>
            <a:r>
              <a:rPr lang="en-IN" sz="4000" dirty="0">
                <a:solidFill>
                  <a:schemeClr val="bg1"/>
                </a:solidFill>
                <a:latin typeface="gotham ssm a"/>
              </a:rPr>
              <a:t>1.</a:t>
            </a:r>
            <a:endParaRPr lang="en-IN" sz="4000" b="0" i="0" dirty="0">
              <a:solidFill>
                <a:schemeClr val="bg1"/>
              </a:solidFill>
              <a:effectLst/>
              <a:latin typeface="gotham ssm a"/>
            </a:endParaRPr>
          </a:p>
        </p:txBody>
      </p:sp>
      <p:pic>
        <p:nvPicPr>
          <p:cNvPr id="2050" name="Picture 2" descr="Image result for npm logo&quot;">
            <a:extLst>
              <a:ext uri="{FF2B5EF4-FFF2-40B4-BE49-F238E27FC236}">
                <a16:creationId xmlns:a16="http://schemas.microsoft.com/office/drawing/2014/main" id="{76AD867A-5772-4F69-9739-862FFD5403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4537" y="2630280"/>
            <a:ext cx="2396159" cy="159743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B091E60-B1B9-4301-A117-F3AC7692D41C}"/>
              </a:ext>
            </a:extLst>
          </p:cNvPr>
          <p:cNvSpPr/>
          <p:nvPr/>
        </p:nvSpPr>
        <p:spPr>
          <a:xfrm>
            <a:off x="4452731" y="2361292"/>
            <a:ext cx="6096000" cy="2308324"/>
          </a:xfrm>
          <a:prstGeom prst="rect">
            <a:avLst/>
          </a:prstGeom>
        </p:spPr>
        <p:txBody>
          <a:bodyPr>
            <a:spAutoFit/>
          </a:bodyPr>
          <a:lstStyle/>
          <a:p>
            <a:pPr algn="just"/>
            <a:r>
              <a:rPr lang="en-US" dirty="0">
                <a:solidFill>
                  <a:schemeClr val="bg1">
                    <a:lumMod val="50000"/>
                  </a:schemeClr>
                </a:solidFill>
                <a:latin typeface="Gill Sans Nova Light" panose="020B0604020202020204" pitchFamily="34" charset="0"/>
              </a:rPr>
              <a:t>The </a:t>
            </a:r>
            <a:r>
              <a:rPr lang="en-US" b="1" dirty="0">
                <a:solidFill>
                  <a:schemeClr val="bg1">
                    <a:lumMod val="50000"/>
                  </a:schemeClr>
                </a:solidFill>
                <a:latin typeface="Gill Sans Nova Light" panose="020B0604020202020204" pitchFamily="34" charset="0"/>
              </a:rPr>
              <a:t>Node Package Manager </a:t>
            </a:r>
            <a:r>
              <a:rPr lang="en-US" dirty="0">
                <a:solidFill>
                  <a:schemeClr val="bg1">
                    <a:lumMod val="50000"/>
                  </a:schemeClr>
                </a:solidFill>
                <a:latin typeface="Gill Sans Nova Light" panose="020B0604020202020204" pitchFamily="34" charset="0"/>
              </a:rPr>
              <a:t>(npm) is practically a required tool for all web developers these days. Even if you’re not doing Node.js development, npm is the primary tool used to install thousands of client-side web development packages–including Angular. The entirety of Angular is spread across multiple npm packages and it’s very likely you will eventually have a need to install other useful, non-Angular packages as well. Therefore, knowing how to install what you need when you need it is valuable.</a:t>
            </a:r>
            <a:endParaRPr lang="en-IN" dirty="0">
              <a:solidFill>
                <a:schemeClr val="bg1">
                  <a:lumMod val="50000"/>
                </a:schemeClr>
              </a:solidFill>
              <a:latin typeface="Gill Sans Nova Light" panose="020B0604020202020204" pitchFamily="34" charset="0"/>
            </a:endParaRPr>
          </a:p>
        </p:txBody>
      </p:sp>
    </p:spTree>
    <p:extLst>
      <p:ext uri="{BB962C8B-B14F-4D97-AF65-F5344CB8AC3E}">
        <p14:creationId xmlns:p14="http://schemas.microsoft.com/office/powerpoint/2010/main" val="41828525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A8694D-CFA8-40F1-BB7E-120BF3658C8F}"/>
              </a:ext>
            </a:extLst>
          </p:cNvPr>
          <p:cNvSpPr/>
          <p:nvPr/>
        </p:nvSpPr>
        <p:spPr>
          <a:xfrm>
            <a:off x="5808902" y="1203500"/>
            <a:ext cx="574196" cy="707886"/>
          </a:xfrm>
          <a:prstGeom prst="rect">
            <a:avLst/>
          </a:prstGeom>
        </p:spPr>
        <p:txBody>
          <a:bodyPr wrap="none">
            <a:spAutoFit/>
          </a:bodyPr>
          <a:lstStyle/>
          <a:p>
            <a:r>
              <a:rPr lang="en-IN" sz="4000" dirty="0">
                <a:solidFill>
                  <a:schemeClr val="bg1"/>
                </a:solidFill>
                <a:latin typeface="gotham ssm a"/>
              </a:rPr>
              <a:t>2.</a:t>
            </a:r>
            <a:endParaRPr lang="en-IN" sz="4000" b="0" i="0" dirty="0">
              <a:solidFill>
                <a:schemeClr val="bg1"/>
              </a:solidFill>
              <a:effectLst/>
              <a:latin typeface="gotham ssm a"/>
            </a:endParaRPr>
          </a:p>
        </p:txBody>
      </p:sp>
      <p:sp>
        <p:nvSpPr>
          <p:cNvPr id="6" name="Rectangle 5">
            <a:extLst>
              <a:ext uri="{FF2B5EF4-FFF2-40B4-BE49-F238E27FC236}">
                <a16:creationId xmlns:a16="http://schemas.microsoft.com/office/drawing/2014/main" id="{5B091E60-B1B9-4301-A117-F3AC7692D41C}"/>
              </a:ext>
            </a:extLst>
          </p:cNvPr>
          <p:cNvSpPr/>
          <p:nvPr/>
        </p:nvSpPr>
        <p:spPr>
          <a:xfrm>
            <a:off x="4439479" y="2496776"/>
            <a:ext cx="6096000" cy="2031325"/>
          </a:xfrm>
          <a:prstGeom prst="rect">
            <a:avLst/>
          </a:prstGeom>
        </p:spPr>
        <p:txBody>
          <a:bodyPr>
            <a:spAutoFit/>
          </a:bodyPr>
          <a:lstStyle/>
          <a:p>
            <a:pPr algn="just"/>
            <a:r>
              <a:rPr lang="en-US" dirty="0">
                <a:solidFill>
                  <a:schemeClr val="bg1">
                    <a:lumMod val="50000"/>
                  </a:schemeClr>
                </a:solidFill>
                <a:latin typeface="Gill Sans Nova Light" panose="020B0604020202020204" pitchFamily="34" charset="0"/>
              </a:rPr>
              <a:t>The benefits of using the </a:t>
            </a:r>
            <a:r>
              <a:rPr lang="en-US" b="1" dirty="0">
                <a:solidFill>
                  <a:schemeClr val="bg1">
                    <a:lumMod val="50000"/>
                  </a:schemeClr>
                </a:solidFill>
                <a:latin typeface="Gill Sans Nova Light" panose="020B0604020202020204" pitchFamily="34" charset="0"/>
              </a:rPr>
              <a:t>Angular CLI </a:t>
            </a:r>
            <a:r>
              <a:rPr lang="en-US" dirty="0">
                <a:solidFill>
                  <a:schemeClr val="bg1">
                    <a:lumMod val="50000"/>
                  </a:schemeClr>
                </a:solidFill>
                <a:latin typeface="Gill Sans Nova Light" panose="020B0604020202020204" pitchFamily="34" charset="0"/>
              </a:rPr>
              <a:t>extend beyond the creation of a new application. You can also use it to add new components, services, modules and more to an existing app. This will save you lots of typing, ensure you follow Angular coding guidelines and guarantee you don’t forget the little bits and pieces that can mean the difference between functioning code and hours of head-scratching frustration.</a:t>
            </a:r>
            <a:endParaRPr lang="en-IN" dirty="0">
              <a:solidFill>
                <a:schemeClr val="bg1">
                  <a:lumMod val="50000"/>
                </a:schemeClr>
              </a:solidFill>
              <a:latin typeface="Gill Sans Nova Light" panose="020B0604020202020204" pitchFamily="34" charset="0"/>
            </a:endParaRPr>
          </a:p>
        </p:txBody>
      </p:sp>
      <p:pic>
        <p:nvPicPr>
          <p:cNvPr id="3074" name="Picture 2" descr="Image result for Angular CLI  logo&quot;">
            <a:extLst>
              <a:ext uri="{FF2B5EF4-FFF2-40B4-BE49-F238E27FC236}">
                <a16:creationId xmlns:a16="http://schemas.microsoft.com/office/drawing/2014/main" id="{E598F06A-BC17-4A03-90DD-C33DDC0A81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0911" y="2600108"/>
            <a:ext cx="2259102" cy="18246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5537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A8694D-CFA8-40F1-BB7E-120BF3658C8F}"/>
              </a:ext>
            </a:extLst>
          </p:cNvPr>
          <p:cNvSpPr/>
          <p:nvPr/>
        </p:nvSpPr>
        <p:spPr>
          <a:xfrm>
            <a:off x="5808902" y="1203500"/>
            <a:ext cx="574196" cy="707886"/>
          </a:xfrm>
          <a:prstGeom prst="rect">
            <a:avLst/>
          </a:prstGeom>
        </p:spPr>
        <p:txBody>
          <a:bodyPr wrap="none">
            <a:spAutoFit/>
          </a:bodyPr>
          <a:lstStyle/>
          <a:p>
            <a:r>
              <a:rPr lang="en-IN" sz="4000" dirty="0">
                <a:solidFill>
                  <a:schemeClr val="bg1"/>
                </a:solidFill>
                <a:latin typeface="gotham ssm a"/>
              </a:rPr>
              <a:t>3.</a:t>
            </a:r>
            <a:endParaRPr lang="en-IN" sz="4000" b="0" i="0" dirty="0">
              <a:solidFill>
                <a:schemeClr val="bg1"/>
              </a:solidFill>
              <a:effectLst/>
              <a:latin typeface="gotham ssm a"/>
            </a:endParaRPr>
          </a:p>
        </p:txBody>
      </p:sp>
      <p:sp>
        <p:nvSpPr>
          <p:cNvPr id="6" name="Rectangle 5">
            <a:extLst>
              <a:ext uri="{FF2B5EF4-FFF2-40B4-BE49-F238E27FC236}">
                <a16:creationId xmlns:a16="http://schemas.microsoft.com/office/drawing/2014/main" id="{5B091E60-B1B9-4301-A117-F3AC7692D41C}"/>
              </a:ext>
            </a:extLst>
          </p:cNvPr>
          <p:cNvSpPr/>
          <p:nvPr/>
        </p:nvSpPr>
        <p:spPr>
          <a:xfrm>
            <a:off x="4439479" y="2205228"/>
            <a:ext cx="6096000" cy="2862322"/>
          </a:xfrm>
          <a:prstGeom prst="rect">
            <a:avLst/>
          </a:prstGeom>
        </p:spPr>
        <p:txBody>
          <a:bodyPr>
            <a:spAutoFit/>
          </a:bodyPr>
          <a:lstStyle/>
          <a:p>
            <a:pPr algn="just"/>
            <a:r>
              <a:rPr lang="en-US" dirty="0">
                <a:solidFill>
                  <a:schemeClr val="bg1">
                    <a:lumMod val="50000"/>
                  </a:schemeClr>
                </a:solidFill>
                <a:latin typeface="Gill Sans Nova Light" panose="020B0604020202020204" pitchFamily="34" charset="0"/>
              </a:rPr>
              <a:t>Frameworks like Angular don’t eliminate the need for a thorough knowledge of the most fundamental web development technologies. Angular provides the building blocks you need to build fast, functional apps, but those apps still must be rendered in a browser and that means building user interfaces with </a:t>
            </a:r>
            <a:r>
              <a:rPr lang="en-US" b="1" dirty="0">
                <a:solidFill>
                  <a:schemeClr val="bg1">
                    <a:lumMod val="50000"/>
                  </a:schemeClr>
                </a:solidFill>
                <a:latin typeface="Gill Sans Nova Light" panose="020B0604020202020204" pitchFamily="34" charset="0"/>
              </a:rPr>
              <a:t>HTML and CSS</a:t>
            </a:r>
            <a:r>
              <a:rPr lang="en-US" dirty="0">
                <a:solidFill>
                  <a:schemeClr val="bg1">
                    <a:lumMod val="50000"/>
                  </a:schemeClr>
                </a:solidFill>
                <a:latin typeface="Gill Sans Nova Light" panose="020B0604020202020204" pitchFamily="34" charset="0"/>
              </a:rPr>
              <a:t>. Angular Material and other style libraries are great at helping you quickly deliver beautiful apps, but you need to know how and where to tweak things to achieve the precise look you’re trying to deliver. Frameworks come and go, but fundamentals like HTML and CSS are forever!</a:t>
            </a:r>
            <a:endParaRPr lang="en-IN" dirty="0">
              <a:solidFill>
                <a:schemeClr val="bg1">
                  <a:lumMod val="50000"/>
                </a:schemeClr>
              </a:solidFill>
              <a:latin typeface="Gill Sans Nova Light" panose="020B0604020202020204" pitchFamily="34" charset="0"/>
            </a:endParaRPr>
          </a:p>
        </p:txBody>
      </p:sp>
      <p:pic>
        <p:nvPicPr>
          <p:cNvPr id="4098" name="Picture 2" descr="Image result for html css logo&quot;">
            <a:extLst>
              <a:ext uri="{FF2B5EF4-FFF2-40B4-BE49-F238E27FC236}">
                <a16:creationId xmlns:a16="http://schemas.microsoft.com/office/drawing/2014/main" id="{EF312689-DA72-4522-9C68-6B048CCF17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0592" y="2686787"/>
            <a:ext cx="1740937" cy="1899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86407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A8694D-CFA8-40F1-BB7E-120BF3658C8F}"/>
              </a:ext>
            </a:extLst>
          </p:cNvPr>
          <p:cNvSpPr/>
          <p:nvPr/>
        </p:nvSpPr>
        <p:spPr>
          <a:xfrm>
            <a:off x="5808902" y="1203500"/>
            <a:ext cx="574196" cy="707886"/>
          </a:xfrm>
          <a:prstGeom prst="rect">
            <a:avLst/>
          </a:prstGeom>
        </p:spPr>
        <p:txBody>
          <a:bodyPr wrap="none">
            <a:spAutoFit/>
          </a:bodyPr>
          <a:lstStyle/>
          <a:p>
            <a:r>
              <a:rPr lang="en-IN" sz="4000" dirty="0">
                <a:solidFill>
                  <a:schemeClr val="bg1"/>
                </a:solidFill>
                <a:latin typeface="gotham ssm a"/>
              </a:rPr>
              <a:t>4.</a:t>
            </a:r>
            <a:endParaRPr lang="en-IN" sz="4000" b="0" i="0" dirty="0">
              <a:solidFill>
                <a:schemeClr val="bg1"/>
              </a:solidFill>
              <a:effectLst/>
              <a:latin typeface="gotham ssm a"/>
            </a:endParaRPr>
          </a:p>
        </p:txBody>
      </p:sp>
      <p:sp>
        <p:nvSpPr>
          <p:cNvPr id="6" name="Rectangle 5">
            <a:extLst>
              <a:ext uri="{FF2B5EF4-FFF2-40B4-BE49-F238E27FC236}">
                <a16:creationId xmlns:a16="http://schemas.microsoft.com/office/drawing/2014/main" id="{5B091E60-B1B9-4301-A117-F3AC7692D41C}"/>
              </a:ext>
            </a:extLst>
          </p:cNvPr>
          <p:cNvSpPr/>
          <p:nvPr/>
        </p:nvSpPr>
        <p:spPr>
          <a:xfrm>
            <a:off x="4346713" y="2759226"/>
            <a:ext cx="6096000" cy="1754326"/>
          </a:xfrm>
          <a:prstGeom prst="rect">
            <a:avLst/>
          </a:prstGeom>
        </p:spPr>
        <p:txBody>
          <a:bodyPr>
            <a:spAutoFit/>
          </a:bodyPr>
          <a:lstStyle/>
          <a:p>
            <a:pPr algn="just"/>
            <a:r>
              <a:rPr lang="en-US" dirty="0">
                <a:solidFill>
                  <a:schemeClr val="bg1">
                    <a:lumMod val="50000"/>
                  </a:schemeClr>
                </a:solidFill>
                <a:latin typeface="Gill Sans Nova Light" panose="020B0604020202020204" pitchFamily="34" charset="0"/>
              </a:rPr>
              <a:t>Just about every Angular application will need forms, modules, components and services. Learn how to add and connect these pieces and you’ll have the skills necessary to build full-featured production applications. You’ll also have a solid foundation for continued learning and the implementation of increasingly sophisticated solutions.</a:t>
            </a:r>
            <a:endParaRPr lang="en-IN" dirty="0">
              <a:solidFill>
                <a:schemeClr val="bg1">
                  <a:lumMod val="50000"/>
                </a:schemeClr>
              </a:solidFill>
              <a:latin typeface="Gill Sans Nova Light" panose="020B0604020202020204" pitchFamily="34" charset="0"/>
            </a:endParaRPr>
          </a:p>
        </p:txBody>
      </p:sp>
      <p:pic>
        <p:nvPicPr>
          <p:cNvPr id="5" name="Picture 4" descr="Image result for angular logo&quot;">
            <a:extLst>
              <a:ext uri="{FF2B5EF4-FFF2-40B4-BE49-F238E27FC236}">
                <a16:creationId xmlns:a16="http://schemas.microsoft.com/office/drawing/2014/main" id="{C9F81689-790A-4FBB-A4B8-52D0DABCCF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9287" y="2445764"/>
            <a:ext cx="2381250" cy="238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8712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A8694D-CFA8-40F1-BB7E-120BF3658C8F}"/>
              </a:ext>
            </a:extLst>
          </p:cNvPr>
          <p:cNvSpPr/>
          <p:nvPr/>
        </p:nvSpPr>
        <p:spPr>
          <a:xfrm>
            <a:off x="5808902" y="1203500"/>
            <a:ext cx="574196" cy="707886"/>
          </a:xfrm>
          <a:prstGeom prst="rect">
            <a:avLst/>
          </a:prstGeom>
        </p:spPr>
        <p:txBody>
          <a:bodyPr wrap="none">
            <a:spAutoFit/>
          </a:bodyPr>
          <a:lstStyle/>
          <a:p>
            <a:r>
              <a:rPr lang="en-IN" sz="4000" dirty="0">
                <a:solidFill>
                  <a:schemeClr val="bg1"/>
                </a:solidFill>
                <a:latin typeface="gotham ssm a"/>
              </a:rPr>
              <a:t>5.</a:t>
            </a:r>
            <a:endParaRPr lang="en-IN" sz="4000" b="0" i="0" dirty="0">
              <a:solidFill>
                <a:schemeClr val="bg1"/>
              </a:solidFill>
              <a:effectLst/>
              <a:latin typeface="gotham ssm a"/>
            </a:endParaRPr>
          </a:p>
        </p:txBody>
      </p:sp>
      <p:sp>
        <p:nvSpPr>
          <p:cNvPr id="6" name="Rectangle 5">
            <a:extLst>
              <a:ext uri="{FF2B5EF4-FFF2-40B4-BE49-F238E27FC236}">
                <a16:creationId xmlns:a16="http://schemas.microsoft.com/office/drawing/2014/main" id="{5B091E60-B1B9-4301-A117-F3AC7692D41C}"/>
              </a:ext>
            </a:extLst>
          </p:cNvPr>
          <p:cNvSpPr/>
          <p:nvPr/>
        </p:nvSpPr>
        <p:spPr>
          <a:xfrm>
            <a:off x="4399721" y="2183875"/>
            <a:ext cx="6096000" cy="2862322"/>
          </a:xfrm>
          <a:prstGeom prst="rect">
            <a:avLst/>
          </a:prstGeom>
        </p:spPr>
        <p:txBody>
          <a:bodyPr>
            <a:spAutoFit/>
          </a:bodyPr>
          <a:lstStyle/>
          <a:p>
            <a:pPr algn="just"/>
            <a:r>
              <a:rPr lang="en-US" dirty="0">
                <a:solidFill>
                  <a:schemeClr val="bg1">
                    <a:lumMod val="50000"/>
                  </a:schemeClr>
                </a:solidFill>
                <a:latin typeface="Gill Sans Nova Light" panose="020B0604020202020204" pitchFamily="34" charset="0"/>
              </a:rPr>
              <a:t>There are lots of reasons to use TypeScript instead of JavaScript, but at the top of the list are reduced bugs and an increased ability to confidently refactor your code. By taking advantage of strong typing, you can be sure you and your team are using variables and functions as they were intended to be used. This will undoubtedly reduce bugs in any large codebase. Also, using the power of TypeScript to confidently refactor your code means your app can continue to grow and evolve as the needs of your users change. You won’t find yourself stuck with large chunks of code you’re afraid to modify for fear of breaking existing functionality.</a:t>
            </a:r>
            <a:endParaRPr lang="en-IN" dirty="0">
              <a:solidFill>
                <a:schemeClr val="bg1">
                  <a:lumMod val="50000"/>
                </a:schemeClr>
              </a:solidFill>
              <a:latin typeface="Gill Sans Nova Light" panose="020B0604020202020204" pitchFamily="34" charset="0"/>
            </a:endParaRPr>
          </a:p>
        </p:txBody>
      </p:sp>
      <p:pic>
        <p:nvPicPr>
          <p:cNvPr id="5122" name="Picture 2" descr="Image result for typescript logo&quot;">
            <a:extLst>
              <a:ext uri="{FF2B5EF4-FFF2-40B4-BE49-F238E27FC236}">
                <a16:creationId xmlns:a16="http://schemas.microsoft.com/office/drawing/2014/main" id="{3B08FB7D-4653-4D3D-A199-32FE05FC1B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2296" y="2795669"/>
            <a:ext cx="2313954" cy="16387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056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A8694D-CFA8-40F1-BB7E-120BF3658C8F}"/>
              </a:ext>
            </a:extLst>
          </p:cNvPr>
          <p:cNvSpPr/>
          <p:nvPr/>
        </p:nvSpPr>
        <p:spPr>
          <a:xfrm>
            <a:off x="5808902" y="1203500"/>
            <a:ext cx="574196" cy="707886"/>
          </a:xfrm>
          <a:prstGeom prst="rect">
            <a:avLst/>
          </a:prstGeom>
        </p:spPr>
        <p:txBody>
          <a:bodyPr wrap="none">
            <a:spAutoFit/>
          </a:bodyPr>
          <a:lstStyle/>
          <a:p>
            <a:r>
              <a:rPr lang="en-IN" sz="4000" dirty="0">
                <a:solidFill>
                  <a:schemeClr val="bg1"/>
                </a:solidFill>
                <a:latin typeface="gotham ssm a"/>
              </a:rPr>
              <a:t>5.</a:t>
            </a:r>
            <a:endParaRPr lang="en-IN" sz="4000" b="0" i="0" dirty="0">
              <a:solidFill>
                <a:schemeClr val="bg1"/>
              </a:solidFill>
              <a:effectLst/>
              <a:latin typeface="gotham ssm a"/>
            </a:endParaRPr>
          </a:p>
        </p:txBody>
      </p:sp>
      <p:sp>
        <p:nvSpPr>
          <p:cNvPr id="6" name="Rectangle 5">
            <a:extLst>
              <a:ext uri="{FF2B5EF4-FFF2-40B4-BE49-F238E27FC236}">
                <a16:creationId xmlns:a16="http://schemas.microsoft.com/office/drawing/2014/main" id="{5B091E60-B1B9-4301-A117-F3AC7692D41C}"/>
              </a:ext>
            </a:extLst>
          </p:cNvPr>
          <p:cNvSpPr/>
          <p:nvPr/>
        </p:nvSpPr>
        <p:spPr>
          <a:xfrm>
            <a:off x="4399721" y="2551837"/>
            <a:ext cx="6096000" cy="1754326"/>
          </a:xfrm>
          <a:prstGeom prst="rect">
            <a:avLst/>
          </a:prstGeom>
        </p:spPr>
        <p:txBody>
          <a:bodyPr>
            <a:spAutoFit/>
          </a:bodyPr>
          <a:lstStyle/>
          <a:p>
            <a:pPr algn="just"/>
            <a:r>
              <a:rPr lang="en-US" b="1" dirty="0">
                <a:solidFill>
                  <a:schemeClr val="bg1">
                    <a:lumMod val="50000"/>
                  </a:schemeClr>
                </a:solidFill>
                <a:latin typeface="Gill Sans Nova Light" panose="020B0604020202020204" pitchFamily="34" charset="0"/>
              </a:rPr>
              <a:t>RxJS</a:t>
            </a:r>
            <a:r>
              <a:rPr lang="en-US" dirty="0">
                <a:solidFill>
                  <a:schemeClr val="bg1">
                    <a:lumMod val="50000"/>
                  </a:schemeClr>
                </a:solidFill>
                <a:latin typeface="Gill Sans Nova Light" panose="020B0604020202020204" pitchFamily="34" charset="0"/>
              </a:rPr>
              <a:t> is a library for reactive programming with observable streams. It exists independent of Angular but is bundled with the framework and used for many common tasks such as making HTTP requests for data. Angular uses observables and the other features of </a:t>
            </a:r>
            <a:r>
              <a:rPr lang="en-US" b="1" dirty="0">
                <a:solidFill>
                  <a:schemeClr val="bg1">
                    <a:lumMod val="50000"/>
                  </a:schemeClr>
                </a:solidFill>
                <a:latin typeface="Gill Sans Nova Light" panose="020B0604020202020204" pitchFamily="34" charset="0"/>
              </a:rPr>
              <a:t>RxJS</a:t>
            </a:r>
            <a:r>
              <a:rPr lang="en-US" dirty="0">
                <a:solidFill>
                  <a:schemeClr val="bg1">
                    <a:lumMod val="50000"/>
                  </a:schemeClr>
                </a:solidFill>
                <a:latin typeface="Gill Sans Nova Light" panose="020B0604020202020204" pitchFamily="34" charset="0"/>
              </a:rPr>
              <a:t> to provide a consistent API for performing asynchronous tasks.</a:t>
            </a:r>
            <a:endParaRPr lang="en-IN" dirty="0">
              <a:solidFill>
                <a:schemeClr val="bg1">
                  <a:lumMod val="50000"/>
                </a:schemeClr>
              </a:solidFill>
              <a:latin typeface="Gill Sans Nova Light" panose="020B0604020202020204" pitchFamily="34" charset="0"/>
            </a:endParaRPr>
          </a:p>
        </p:txBody>
      </p:sp>
      <p:pic>
        <p:nvPicPr>
          <p:cNvPr id="7170" name="Picture 2" descr="Image result for RxJS logo&quot;">
            <a:extLst>
              <a:ext uri="{FF2B5EF4-FFF2-40B4-BE49-F238E27FC236}">
                <a16:creationId xmlns:a16="http://schemas.microsoft.com/office/drawing/2014/main" id="{DE8CC722-05A8-4CFE-A9A9-60379AB0C0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8069" y="2421835"/>
            <a:ext cx="2014330" cy="2014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3047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A8694D-CFA8-40F1-BB7E-120BF3658C8F}"/>
              </a:ext>
            </a:extLst>
          </p:cNvPr>
          <p:cNvSpPr/>
          <p:nvPr/>
        </p:nvSpPr>
        <p:spPr>
          <a:xfrm>
            <a:off x="5808902" y="1203500"/>
            <a:ext cx="574196" cy="707886"/>
          </a:xfrm>
          <a:prstGeom prst="rect">
            <a:avLst/>
          </a:prstGeom>
        </p:spPr>
        <p:txBody>
          <a:bodyPr wrap="none">
            <a:spAutoFit/>
          </a:bodyPr>
          <a:lstStyle/>
          <a:p>
            <a:r>
              <a:rPr lang="en-IN" sz="4000" dirty="0">
                <a:solidFill>
                  <a:schemeClr val="bg1"/>
                </a:solidFill>
                <a:latin typeface="gotham ssm a"/>
              </a:rPr>
              <a:t>6.</a:t>
            </a:r>
            <a:endParaRPr lang="en-IN" sz="4000" b="0" i="0" dirty="0">
              <a:solidFill>
                <a:schemeClr val="bg1"/>
              </a:solidFill>
              <a:effectLst/>
              <a:latin typeface="gotham ssm a"/>
            </a:endParaRPr>
          </a:p>
        </p:txBody>
      </p:sp>
      <p:sp>
        <p:nvSpPr>
          <p:cNvPr id="6" name="Rectangle 5">
            <a:extLst>
              <a:ext uri="{FF2B5EF4-FFF2-40B4-BE49-F238E27FC236}">
                <a16:creationId xmlns:a16="http://schemas.microsoft.com/office/drawing/2014/main" id="{5B091E60-B1B9-4301-A117-F3AC7692D41C}"/>
              </a:ext>
            </a:extLst>
          </p:cNvPr>
          <p:cNvSpPr/>
          <p:nvPr/>
        </p:nvSpPr>
        <p:spPr>
          <a:xfrm>
            <a:off x="4531107" y="2274838"/>
            <a:ext cx="6096000" cy="2585323"/>
          </a:xfrm>
          <a:prstGeom prst="rect">
            <a:avLst/>
          </a:prstGeom>
        </p:spPr>
        <p:txBody>
          <a:bodyPr>
            <a:spAutoFit/>
          </a:bodyPr>
          <a:lstStyle/>
          <a:p>
            <a:pPr algn="just"/>
            <a:r>
              <a:rPr lang="en-US" b="1" dirty="0">
                <a:solidFill>
                  <a:schemeClr val="bg1">
                    <a:lumMod val="50000"/>
                  </a:schemeClr>
                </a:solidFill>
                <a:latin typeface="Gill Sans Nova Light" panose="020B0604020202020204" pitchFamily="34" charset="0"/>
              </a:rPr>
              <a:t>Third party UI control </a:t>
            </a:r>
            <a:r>
              <a:rPr lang="en-US" dirty="0">
                <a:solidFill>
                  <a:schemeClr val="bg1">
                    <a:lumMod val="50000"/>
                  </a:schemeClr>
                </a:solidFill>
                <a:latin typeface="Gill Sans Nova Light" panose="020B0604020202020204" pitchFamily="34" charset="0"/>
              </a:rPr>
              <a:t>should use. </a:t>
            </a:r>
            <a:r>
              <a:rPr lang="en-US" b="1" dirty="0">
                <a:solidFill>
                  <a:schemeClr val="bg1">
                    <a:lumMod val="50000"/>
                  </a:schemeClr>
                </a:solidFill>
                <a:latin typeface="Gill Sans Nova Light" panose="020B0604020202020204" pitchFamily="34" charset="0"/>
              </a:rPr>
              <a:t>Why?</a:t>
            </a:r>
            <a:r>
              <a:rPr lang="en-US" dirty="0">
                <a:solidFill>
                  <a:schemeClr val="bg1">
                    <a:lumMod val="50000"/>
                  </a:schemeClr>
                </a:solidFill>
                <a:latin typeface="Gill Sans Nova Light" panose="020B0604020202020204" pitchFamily="34" charset="0"/>
              </a:rPr>
              <a:t> -</a:t>
            </a:r>
          </a:p>
          <a:p>
            <a:pPr algn="just"/>
            <a:endParaRPr lang="en-US" dirty="0">
              <a:solidFill>
                <a:schemeClr val="bg1">
                  <a:lumMod val="50000"/>
                </a:schemeClr>
              </a:solidFill>
              <a:latin typeface="Gill Sans Nova Light" panose="020B0604020202020204" pitchFamily="34" charset="0"/>
            </a:endParaRPr>
          </a:p>
          <a:p>
            <a:pPr marL="285750" indent="-285750" algn="just">
              <a:buFont typeface="Arial" panose="020B0604020202020204" pitchFamily="34" charset="0"/>
              <a:buChar char="•"/>
            </a:pPr>
            <a:r>
              <a:rPr lang="en-US" dirty="0">
                <a:solidFill>
                  <a:schemeClr val="bg1">
                    <a:lumMod val="50000"/>
                  </a:schemeClr>
                </a:solidFill>
                <a:latin typeface="Gill Sans Nova Light" panose="020B0604020202020204" pitchFamily="34" charset="0"/>
              </a:rPr>
              <a:t>Performance</a:t>
            </a:r>
          </a:p>
          <a:p>
            <a:pPr marL="285750" indent="-285750" algn="just">
              <a:buFont typeface="Arial" panose="020B0604020202020204" pitchFamily="34" charset="0"/>
              <a:buChar char="•"/>
            </a:pPr>
            <a:r>
              <a:rPr lang="en-US" dirty="0">
                <a:solidFill>
                  <a:schemeClr val="bg1">
                    <a:lumMod val="50000"/>
                  </a:schemeClr>
                </a:solidFill>
                <a:latin typeface="Gill Sans Nova Light" panose="020B0604020202020204" pitchFamily="34" charset="0"/>
              </a:rPr>
              <a:t>Good Documentation</a:t>
            </a:r>
          </a:p>
          <a:p>
            <a:pPr marL="285750" indent="-285750" algn="just">
              <a:buFont typeface="Arial" panose="020B0604020202020204" pitchFamily="34" charset="0"/>
              <a:buChar char="•"/>
            </a:pPr>
            <a:r>
              <a:rPr lang="en-US" dirty="0">
                <a:solidFill>
                  <a:schemeClr val="bg1">
                    <a:lumMod val="50000"/>
                  </a:schemeClr>
                </a:solidFill>
                <a:latin typeface="Gill Sans Nova Light" panose="020B0604020202020204" pitchFamily="34" charset="0"/>
              </a:rPr>
              <a:t>Easy support </a:t>
            </a:r>
          </a:p>
          <a:p>
            <a:pPr marL="285750" indent="-285750" algn="just">
              <a:buFont typeface="Arial" panose="020B0604020202020204" pitchFamily="34" charset="0"/>
              <a:buChar char="•"/>
            </a:pPr>
            <a:r>
              <a:rPr lang="en-US" dirty="0">
                <a:solidFill>
                  <a:schemeClr val="bg1">
                    <a:lumMod val="50000"/>
                  </a:schemeClr>
                </a:solidFill>
                <a:latin typeface="Gill Sans Nova Light" panose="020B0604020202020204" pitchFamily="34" charset="0"/>
              </a:rPr>
              <a:t>Community</a:t>
            </a:r>
          </a:p>
          <a:p>
            <a:pPr marL="285750" indent="-285750" algn="just">
              <a:buFont typeface="Arial" panose="020B0604020202020204" pitchFamily="34" charset="0"/>
              <a:buChar char="•"/>
            </a:pPr>
            <a:r>
              <a:rPr lang="en-US" dirty="0">
                <a:solidFill>
                  <a:schemeClr val="bg1">
                    <a:lumMod val="50000"/>
                  </a:schemeClr>
                </a:solidFill>
                <a:latin typeface="Gill Sans Nova Light" panose="020B0604020202020204" pitchFamily="34" charset="0"/>
              </a:rPr>
              <a:t>Tested</a:t>
            </a:r>
          </a:p>
          <a:p>
            <a:pPr marL="285750" indent="-285750" algn="just">
              <a:buFont typeface="Arial" panose="020B0604020202020204" pitchFamily="34" charset="0"/>
              <a:buChar char="•"/>
            </a:pPr>
            <a:r>
              <a:rPr lang="en-US" dirty="0">
                <a:solidFill>
                  <a:schemeClr val="bg1">
                    <a:lumMod val="50000"/>
                  </a:schemeClr>
                </a:solidFill>
                <a:latin typeface="Gill Sans Nova Light" panose="020B0604020202020204" pitchFamily="34" charset="0"/>
              </a:rPr>
              <a:t>Easily customize</a:t>
            </a:r>
          </a:p>
          <a:p>
            <a:pPr marL="285750" indent="-285750" algn="just">
              <a:buFont typeface="Arial" panose="020B0604020202020204" pitchFamily="34" charset="0"/>
              <a:buChar char="•"/>
            </a:pPr>
            <a:r>
              <a:rPr lang="en-US" dirty="0">
                <a:solidFill>
                  <a:schemeClr val="bg1">
                    <a:lumMod val="50000"/>
                  </a:schemeClr>
                </a:solidFill>
                <a:latin typeface="Gill Sans Nova Light" panose="020B0604020202020204" pitchFamily="34" charset="0"/>
              </a:rPr>
              <a:t>Less Coding</a:t>
            </a:r>
            <a:endParaRPr lang="en-IN" dirty="0">
              <a:solidFill>
                <a:schemeClr val="bg1">
                  <a:lumMod val="50000"/>
                </a:schemeClr>
              </a:solidFill>
              <a:latin typeface="Gill Sans Nova Light" panose="020B0604020202020204" pitchFamily="34" charset="0"/>
            </a:endParaRPr>
          </a:p>
        </p:txBody>
      </p:sp>
      <p:pic>
        <p:nvPicPr>
          <p:cNvPr id="8194" name="Picture 2" descr="Image result for third party icon&quot;">
            <a:extLst>
              <a:ext uri="{FF2B5EF4-FFF2-40B4-BE49-F238E27FC236}">
                <a16:creationId xmlns:a16="http://schemas.microsoft.com/office/drawing/2014/main" id="{49F3402C-9711-4E11-A10D-36E5B68E18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8472" y="2336110"/>
            <a:ext cx="2185780" cy="21857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0110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D3A188-272A-4C3D-A717-A23F7E976681}"/>
              </a:ext>
            </a:extLst>
          </p:cNvPr>
          <p:cNvSpPr/>
          <p:nvPr/>
        </p:nvSpPr>
        <p:spPr>
          <a:xfrm>
            <a:off x="0" y="-106018"/>
            <a:ext cx="12775096" cy="696401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descr="A person holding a gun&#10;&#10;Description automatically generated">
            <a:extLst>
              <a:ext uri="{FF2B5EF4-FFF2-40B4-BE49-F238E27FC236}">
                <a16:creationId xmlns:a16="http://schemas.microsoft.com/office/drawing/2014/main" id="{F3EE6DC1-AAA6-4AC4-801D-2AEAA1E2DB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291" y="1294293"/>
            <a:ext cx="8365434" cy="5576956"/>
          </a:xfrm>
          <a:prstGeom prst="rect">
            <a:avLst/>
          </a:prstGeom>
        </p:spPr>
      </p:pic>
      <p:sp>
        <p:nvSpPr>
          <p:cNvPr id="5" name="Rectangle 4">
            <a:extLst>
              <a:ext uri="{FF2B5EF4-FFF2-40B4-BE49-F238E27FC236}">
                <a16:creationId xmlns:a16="http://schemas.microsoft.com/office/drawing/2014/main" id="{A9DE4144-91BE-49C1-8D7F-8F180FBC2EB9}"/>
              </a:ext>
            </a:extLst>
          </p:cNvPr>
          <p:cNvSpPr/>
          <p:nvPr/>
        </p:nvSpPr>
        <p:spPr>
          <a:xfrm>
            <a:off x="6374300" y="2294143"/>
            <a:ext cx="6626087" cy="3046988"/>
          </a:xfrm>
          <a:prstGeom prst="rect">
            <a:avLst/>
          </a:prstGeom>
        </p:spPr>
        <p:txBody>
          <a:bodyPr wrap="square">
            <a:spAutoFit/>
          </a:bodyPr>
          <a:lstStyle/>
          <a:p>
            <a:pPr algn="ctr"/>
            <a:r>
              <a:rPr lang="hi-IN" sz="9600" dirty="0">
                <a:solidFill>
                  <a:schemeClr val="bg1"/>
                </a:solidFill>
                <a:latin typeface="arial" panose="020B0604020202020204" pitchFamily="34" charset="0"/>
              </a:rPr>
              <a:t>कोई </a:t>
            </a:r>
            <a:endParaRPr lang="en-IN" sz="9600" dirty="0">
              <a:solidFill>
                <a:schemeClr val="bg1"/>
              </a:solidFill>
              <a:latin typeface="arial" panose="020B0604020202020204" pitchFamily="34" charset="0"/>
            </a:endParaRPr>
          </a:p>
          <a:p>
            <a:pPr algn="ctr"/>
            <a:r>
              <a:rPr lang="hi-IN" sz="9600" dirty="0">
                <a:solidFill>
                  <a:schemeClr val="bg1"/>
                </a:solidFill>
                <a:latin typeface="arial" panose="020B0604020202020204" pitchFamily="34" charset="0"/>
              </a:rPr>
              <a:t>सवाल</a:t>
            </a:r>
            <a:r>
              <a:rPr lang="en-IN" sz="9600" dirty="0">
                <a:solidFill>
                  <a:schemeClr val="bg1"/>
                </a:solidFill>
                <a:latin typeface="arial" panose="020B0604020202020204" pitchFamily="34" charset="0"/>
              </a:rPr>
              <a:t> </a:t>
            </a:r>
            <a:r>
              <a:rPr lang="hi-IN" sz="9600" dirty="0">
                <a:solidFill>
                  <a:schemeClr val="bg1"/>
                </a:solidFill>
                <a:latin typeface="Arial" panose="020B0604020202020204" pitchFamily="34" charset="0"/>
              </a:rPr>
              <a:t>?</a:t>
            </a:r>
            <a:endParaRPr lang="en-IN" sz="96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149241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FIVE.pptx" id="{928531FE-40B6-4895-993A-83D26AA1E005}" vid="{C99C5ABD-1620-4AD2-A38C-62625556F38B}"/>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790E93ACD9B174481C6B85668E73F7A" ma:contentTypeVersion="7" ma:contentTypeDescription="Create a new document." ma:contentTypeScope="" ma:versionID="26230b0153ba14a9d47b24eaf3197cce">
  <xsd:schema xmlns:xsd="http://www.w3.org/2001/XMLSchema" xmlns:xs="http://www.w3.org/2001/XMLSchema" xmlns:p="http://schemas.microsoft.com/office/2006/metadata/properties" xmlns:ns3="03911413-03ab-4a52-a3f8-c57ecbf5a813" xmlns:ns4="946b3f8e-6177-436e-aab5-2d9785aaa98b" targetNamespace="http://schemas.microsoft.com/office/2006/metadata/properties" ma:root="true" ma:fieldsID="3ffaaca0313774dbc0642e1dde9f9570" ns3:_="" ns4:_="">
    <xsd:import namespace="03911413-03ab-4a52-a3f8-c57ecbf5a813"/>
    <xsd:import namespace="946b3f8e-6177-436e-aab5-2d9785aaa98b"/>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3911413-03ab-4a52-a3f8-c57ecbf5a813"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46b3f8e-6177-436e-aab5-2d9785aaa98b"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F53E609-B7AE-436C-AEC2-897D45CDCEFB}">
  <ds:schemaRefs>
    <ds:schemaRef ds:uri="http://purl.org/dc/dcmitype/"/>
    <ds:schemaRef ds:uri="http://schemas.microsoft.com/office/2006/documentManagement/types"/>
    <ds:schemaRef ds:uri="http://purl.org/dc/elements/1.1/"/>
    <ds:schemaRef ds:uri="http://schemas.openxmlformats.org/package/2006/metadata/core-properties"/>
    <ds:schemaRef ds:uri="03911413-03ab-4a52-a3f8-c57ecbf5a813"/>
    <ds:schemaRef ds:uri="http://schemas.microsoft.com/office/2006/metadata/properties"/>
    <ds:schemaRef ds:uri="http://schemas.microsoft.com/office/infopath/2007/PartnerControls"/>
    <ds:schemaRef ds:uri="http://purl.org/dc/terms/"/>
    <ds:schemaRef ds:uri="946b3f8e-6177-436e-aab5-2d9785aaa98b"/>
    <ds:schemaRef ds:uri="http://www.w3.org/XML/1998/namespace"/>
  </ds:schemaRefs>
</ds:datastoreItem>
</file>

<file path=customXml/itemProps2.xml><?xml version="1.0" encoding="utf-8"?>
<ds:datastoreItem xmlns:ds="http://schemas.openxmlformats.org/officeDocument/2006/customXml" ds:itemID="{826F9450-3D9B-42D3-BFBC-2896EF5D1FE0}">
  <ds:schemaRefs>
    <ds:schemaRef ds:uri="http://schemas.microsoft.com/sharepoint/v3/contenttype/forms"/>
  </ds:schemaRefs>
</ds:datastoreItem>
</file>

<file path=customXml/itemProps3.xml><?xml version="1.0" encoding="utf-8"?>
<ds:datastoreItem xmlns:ds="http://schemas.openxmlformats.org/officeDocument/2006/customXml" ds:itemID="{4ED20361-EE51-4F15-9D3F-56CFA33BAB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3911413-03ab-4a52-a3f8-c57ecbf5a813"/>
    <ds:schemaRef ds:uri="946b3f8e-6177-436e-aab5-2d9785aaa9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Geometric Color Block</Template>
  <TotalTime>0</TotalTime>
  <Words>571</Words>
  <Application>Microsoft Office PowerPoint</Application>
  <PresentationFormat>Widescreen</PresentationFormat>
  <Paragraphs>32</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Aharoni</vt:lpstr>
      <vt:lpstr>Arial</vt:lpstr>
      <vt:lpstr>Arial</vt:lpstr>
      <vt:lpstr>Avenir Next LT Pro Light</vt:lpstr>
      <vt:lpstr>Century Gothic</vt:lpstr>
      <vt:lpstr>Garamond</vt:lpstr>
      <vt:lpstr>Gill Sans Nova Light</vt:lpstr>
      <vt:lpstr>gotham ssm a</vt:lpstr>
      <vt:lpstr>SavonVTI</vt:lpstr>
      <vt:lpstr>ESSENTIAL SKILLS FOR ANGULAR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2019-11-22T05:28:31Z</dcterms:created>
  <dcterms:modified xsi:type="dcterms:W3CDTF">2019-12-02T08:23:43Z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dduffy@microsoft.com</vt:lpwstr>
  </property>
  <property fmtid="{D5CDD505-2E9C-101B-9397-08002B2CF9AE}" pid="5" name="MSIP_Label_f42aa342-8706-4288-bd11-ebb85995028c_SetDate">
    <vt:lpwstr>2019-11-08T21:54:46.7713896Z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5d39b300-08da-4902-9840-60c80887c8d1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0x010100C790E93ACD9B174481C6B85668E73F7A</vt:lpwstr>
  </property>
</Properties>
</file>